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36"/>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323" r:id="rId19"/>
    <p:sldId id="387" r:id="rId20"/>
    <p:sldId id="453" r:id="rId21"/>
    <p:sldId id="452" r:id="rId22"/>
    <p:sldId id="460" r:id="rId23"/>
    <p:sldId id="325" r:id="rId24"/>
    <p:sldId id="459" r:id="rId25"/>
    <p:sldId id="461" r:id="rId26"/>
    <p:sldId id="458" r:id="rId27"/>
    <p:sldId id="462" r:id="rId28"/>
    <p:sldId id="457" r:id="rId29"/>
    <p:sldId id="463" r:id="rId30"/>
    <p:sldId id="464" r:id="rId31"/>
    <p:sldId id="340" r:id="rId32"/>
    <p:sldId id="455" r:id="rId33"/>
    <p:sldId id="454" r:id="rId34"/>
    <p:sldId id="374" r:id="rId35"/>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3" autoAdjust="0"/>
  </p:normalViewPr>
  <p:slideViewPr>
    <p:cSldViewPr snapToGrid="0">
      <p:cViewPr varScale="1">
        <p:scale>
          <a:sx n="107" d="100"/>
          <a:sy n="107" d="100"/>
        </p:scale>
        <p:origin x="612"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3/6/2024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3/6/2024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3/6/2024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5" Type="http://schemas.openxmlformats.org/officeDocument/2006/relationships/image" Target="../media/image30.tmp"/><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r="22715" b="9091"/>
          <a:stretch/>
        </p:blipFill>
        <p:spPr>
          <a:xfrm>
            <a:off x="3124200" y="10"/>
            <a:ext cx="9067800"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371093" y="1161288"/>
            <a:ext cx="5178059" cy="1124712"/>
          </a:xfrm>
        </p:spPr>
        <p:txBody>
          <a:bodyPr anchor="b">
            <a:noAutofit/>
          </a:bodyPr>
          <a:lstStyle/>
          <a:p>
            <a:r>
              <a:rPr lang="nl-BE" sz="4000" dirty="0">
                <a:solidFill>
                  <a:schemeClr val="bg1"/>
                </a:solidFill>
              </a:rPr>
              <a:t>Tim </a:t>
            </a:r>
            <a:r>
              <a:rPr lang="nl-BE" sz="4000" dirty="0" err="1">
                <a:solidFill>
                  <a:schemeClr val="bg1"/>
                </a:solidFill>
              </a:rPr>
              <a:t>Berners</a:t>
            </a:r>
            <a:r>
              <a:rPr lang="nl-BE" sz="4000" dirty="0">
                <a:solidFill>
                  <a:schemeClr val="bg1"/>
                </a:solidFill>
              </a:rPr>
              <a:t>-Lee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71094" y="2718054"/>
            <a:ext cx="8799800" cy="4139946"/>
          </a:xfrm>
        </p:spPr>
        <p:txBody>
          <a:bodyPr anchor="t">
            <a:normAutofit fontScale="92500" lnSpcReduction="10000"/>
          </a:bodyPr>
          <a:lstStyle/>
          <a:p>
            <a:r>
              <a:rPr lang="nl-NL" sz="2400" dirty="0">
                <a:solidFill>
                  <a:schemeClr val="bg1">
                    <a:lumMod val="75000"/>
                  </a:schemeClr>
                </a:solidFill>
              </a:rPr>
              <a:t>Timothy John </a:t>
            </a:r>
            <a:r>
              <a:rPr lang="nl-NL" sz="2400" dirty="0" err="1">
                <a:solidFill>
                  <a:schemeClr val="bg1">
                    <a:lumMod val="75000"/>
                  </a:schemeClr>
                </a:solidFill>
              </a:rPr>
              <a:t>Berners</a:t>
            </a:r>
            <a:r>
              <a:rPr lang="nl-NL" sz="2400" dirty="0">
                <a:solidFill>
                  <a:schemeClr val="bg1">
                    <a:lumMod val="75000"/>
                  </a:schemeClr>
                </a:solidFill>
              </a:rPr>
              <a:t>-Lee (</a:t>
            </a:r>
            <a:r>
              <a:rPr lang="nl-NL" sz="1800" dirty="0">
                <a:solidFill>
                  <a:schemeClr val="bg1">
                    <a:lumMod val="75000"/>
                  </a:schemeClr>
                </a:solidFill>
              </a:rPr>
              <a:t>Londen, 8 juni 1955</a:t>
            </a:r>
            <a:r>
              <a:rPr lang="nl-NL" sz="2400" dirty="0">
                <a:solidFill>
                  <a:schemeClr val="bg1">
                    <a:lumMod val="75000"/>
                  </a:schemeClr>
                </a:solidFill>
              </a:rPr>
              <a:t>) is samen met zijn toenmalig manager, de Belg </a:t>
            </a:r>
            <a:r>
              <a:rPr lang="nl-NL" sz="2400" b="1" dirty="0">
                <a:solidFill>
                  <a:schemeClr val="bg1">
                    <a:lumMod val="75000"/>
                  </a:schemeClr>
                </a:solidFill>
              </a:rPr>
              <a:t>Robert </a:t>
            </a:r>
            <a:r>
              <a:rPr lang="nl-NL" sz="2400" b="1" dirty="0" err="1">
                <a:solidFill>
                  <a:schemeClr val="bg1">
                    <a:lumMod val="75000"/>
                  </a:schemeClr>
                </a:solidFill>
              </a:rPr>
              <a:t>Cailliau</a:t>
            </a:r>
            <a:r>
              <a:rPr lang="nl-NL" sz="2400" dirty="0">
                <a:solidFill>
                  <a:schemeClr val="bg1">
                    <a:lumMod val="75000"/>
                  </a:schemeClr>
                </a:solidFill>
              </a:rPr>
              <a:t>, de bedenker en grondlegger van de technologie en verzameling afspraken die het World Wide Web of wereldwijde web (www) mogelijk maakten. </a:t>
            </a:r>
          </a:p>
          <a:p>
            <a:r>
              <a:rPr lang="nl-NL" sz="2400" dirty="0">
                <a:solidFill>
                  <a:schemeClr val="bg1">
                    <a:lumMod val="75000"/>
                  </a:schemeClr>
                </a:solidFill>
              </a:rPr>
              <a:t>HTML werd in 1991 bedacht en om wetenschappelijke documenten van het CERN in Genève gemakkelijker toegankelijk te maken. </a:t>
            </a:r>
          </a:p>
          <a:p>
            <a:r>
              <a:rPr lang="nl-NL" sz="2400" dirty="0">
                <a:solidFill>
                  <a:schemeClr val="bg1">
                    <a:lumMod val="75000"/>
                  </a:schemeClr>
                </a:solidFill>
              </a:rPr>
              <a:t>De nieuwe opmaaktaal is gebaseerd op het reeds bestaande SGML. </a:t>
            </a:r>
          </a:p>
          <a:p>
            <a:r>
              <a:rPr lang="nl-NL" sz="2400" dirty="0">
                <a:solidFill>
                  <a:schemeClr val="bg1">
                    <a:lumMod val="75000"/>
                  </a:schemeClr>
                </a:solidFill>
              </a:rPr>
              <a:t>Hij ontwikkelde ook de eerste webbrowser, </a:t>
            </a:r>
            <a:r>
              <a:rPr lang="nl-NL" sz="2400" dirty="0" err="1">
                <a:solidFill>
                  <a:schemeClr val="bg1">
                    <a:lumMod val="75000"/>
                  </a:schemeClr>
                </a:solidFill>
              </a:rPr>
              <a:t>WorldWideWeb</a:t>
            </a:r>
            <a:r>
              <a:rPr lang="nl-NL" sz="2400" dirty="0">
                <a:solidFill>
                  <a:schemeClr val="bg1">
                    <a:lumMod val="75000"/>
                  </a:schemeClr>
                </a:solidFill>
              </a:rPr>
              <a:t> genaamd. </a:t>
            </a:r>
          </a:p>
          <a:p>
            <a:r>
              <a:rPr lang="nl-NL" sz="2400" dirty="0">
                <a:solidFill>
                  <a:schemeClr val="bg1">
                    <a:lumMod val="75000"/>
                  </a:schemeClr>
                </a:solidFill>
              </a:rPr>
              <a:t>Netscape Navigator ontstond in 1994. Met de komst van deze browsers werd het World Wide Web echt populair. </a:t>
            </a:r>
          </a:p>
          <a:p>
            <a:r>
              <a:rPr lang="nl-NL" sz="2400" dirty="0">
                <a:solidFill>
                  <a:schemeClr val="bg1">
                    <a:lumMod val="75000"/>
                  </a:schemeClr>
                </a:solidFill>
              </a:rPr>
              <a:t>Kort daarop mengde Microsoft zich in de strijd met een eigen webbrowser.</a:t>
            </a:r>
            <a:endParaRPr lang="nl-BE" sz="2400" dirty="0">
              <a:solidFill>
                <a:schemeClr val="bg1">
                  <a:lumMod val="75000"/>
                </a:schemeClr>
              </a:solidFill>
            </a:endParaRP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838200" y="100583"/>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4112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onderscheid tussen het internet en het World Wide Web.</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3563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3165</TotalTime>
  <Words>3053</Words>
  <Application>Microsoft Office PowerPoint</Application>
  <PresentationFormat>Widescreen</PresentationFormat>
  <Paragraphs>324</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Arial-ItalicMT</vt:lpstr>
      <vt:lpstr>ArialMT</vt:lpstr>
      <vt:lpstr>Calibri</vt:lpstr>
      <vt:lpstr>Calibri Light</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Hyperlinks</vt:lpstr>
      <vt:lpstr>HTML: Afbeeldingen</vt:lpstr>
      <vt:lpstr>Title</vt:lpstr>
      <vt:lpstr>Labo</vt:lpstr>
      <vt:lpstr>Title</vt:lpstr>
      <vt:lpstr>Title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33</cp:revision>
  <dcterms:created xsi:type="dcterms:W3CDTF">2020-06-11T13:52:31Z</dcterms:created>
  <dcterms:modified xsi:type="dcterms:W3CDTF">2024-03-06T14:27:47Z</dcterms:modified>
</cp:coreProperties>
</file>